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2" r:id="rId3"/>
    <p:sldId id="257" r:id="rId4"/>
    <p:sldId id="259" r:id="rId5"/>
    <p:sldId id="272" r:id="rId6"/>
    <p:sldId id="258" r:id="rId7"/>
    <p:sldId id="267" r:id="rId8"/>
    <p:sldId id="260" r:id="rId9"/>
    <p:sldId id="268" r:id="rId10"/>
    <p:sldId id="261" r:id="rId11"/>
    <p:sldId id="269" r:id="rId12"/>
    <p:sldId id="263" r:id="rId13"/>
    <p:sldId id="270" r:id="rId14"/>
    <p:sldId id="264" r:id="rId15"/>
    <p:sldId id="271" r:id="rId16"/>
    <p:sldId id="273" r:id="rId17"/>
    <p:sldId id="265" r:id="rId18"/>
    <p:sldId id="274" r:id="rId19"/>
    <p:sldId id="275" r:id="rId20"/>
    <p:sldId id="277" r:id="rId21"/>
    <p:sldId id="276" r:id="rId22"/>
    <p:sldId id="278" r:id="rId23"/>
    <p:sldId id="281" r:id="rId24"/>
    <p:sldId id="279" r:id="rId25"/>
    <p:sldId id="282" r:id="rId26"/>
    <p:sldId id="283" r:id="rId27"/>
    <p:sldId id="280"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43"/>
  </p:normalViewPr>
  <p:slideViewPr>
    <p:cSldViewPr snapToGrid="0" snapToObjects="1">
      <p:cViewPr varScale="1">
        <p:scale>
          <a:sx n="103" d="100"/>
          <a:sy n="103" d="100"/>
        </p:scale>
        <p:origin x="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6017E-CCD9-334A-AC9B-10C5D4A192D3}" type="datetimeFigureOut">
              <a:rPr lang="en-US" smtClean="0"/>
              <a:t>9/3/17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A4E1D-2ADD-434E-87DA-DB1D7CB6E3D7}" type="slidenum">
              <a:rPr lang="en-US" smtClean="0"/>
              <a:t>‹#›</a:t>
            </a:fld>
            <a:endParaRPr lang="en-US"/>
          </a:p>
        </p:txBody>
      </p:sp>
    </p:spTree>
    <p:extLst>
      <p:ext uri="{BB962C8B-B14F-4D97-AF65-F5344CB8AC3E}">
        <p14:creationId xmlns:p14="http://schemas.microsoft.com/office/powerpoint/2010/main" val="1875418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9/3/17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9/3/17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9/3/17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9/3/17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9/3/17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03</a:t>
            </a:r>
            <a:br>
              <a:rPr lang="en-US" dirty="0" smtClean="0"/>
            </a:br>
            <a:r>
              <a:rPr lang="en-US" dirty="0" smtClean="0"/>
              <a:t>Case studies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88289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Q: </a:t>
            </a:r>
            <a:r>
              <a:rPr lang="en-US" sz="3600" dirty="0"/>
              <a:t>Complete the following sentence: Looking at genes 1 through 19, the figure implies that expression of these genes is </a:t>
            </a:r>
            <a:r>
              <a:rPr lang="en-US" sz="3600" u="sng" dirty="0"/>
              <a:t>high/</a:t>
            </a:r>
            <a:r>
              <a:rPr lang="en-US" sz="3600" u="sng" dirty="0">
                <a:solidFill>
                  <a:schemeClr val="tx1"/>
                </a:solidFill>
              </a:rPr>
              <a:t>low</a:t>
            </a:r>
            <a:r>
              <a:rPr lang="en-US" sz="3600" dirty="0"/>
              <a:t> in the resistant cell lines and </a:t>
            </a:r>
            <a:r>
              <a:rPr lang="en-US" sz="3600" u="sng" dirty="0">
                <a:solidFill>
                  <a:schemeClr val="tx1"/>
                </a:solidFill>
              </a:rPr>
              <a:t>high</a:t>
            </a:r>
            <a:r>
              <a:rPr lang="en-US" sz="3600" u="sng" dirty="0"/>
              <a:t>/low</a:t>
            </a:r>
            <a:r>
              <a:rPr lang="en-US" sz="3600" dirty="0"/>
              <a:t> in the sensitive cell lines.</a:t>
            </a:r>
            <a:endParaRPr lang="en-US" sz="3600"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656703"/>
            <a:ext cx="4370688" cy="3541378"/>
          </a:xfrm>
          <a:prstGeom prst="rect">
            <a:avLst/>
          </a:prstGeom>
        </p:spPr>
      </p:pic>
    </p:spTree>
    <p:extLst>
      <p:ext uri="{BB962C8B-B14F-4D97-AF65-F5344CB8AC3E}">
        <p14:creationId xmlns:p14="http://schemas.microsoft.com/office/powerpoint/2010/main" val="170587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Q: </a:t>
            </a:r>
            <a:r>
              <a:rPr lang="en-US" sz="3600" dirty="0"/>
              <a:t>Complete the following sentence: Looking at genes 1 through 19, the figure implies that expression of these genes is </a:t>
            </a:r>
            <a:r>
              <a:rPr lang="en-US" sz="3600" u="sng" dirty="0"/>
              <a:t>high/</a:t>
            </a:r>
            <a:r>
              <a:rPr lang="en-US" sz="3600" b="1" u="sng" dirty="0">
                <a:solidFill>
                  <a:srgbClr val="FF0000"/>
                </a:solidFill>
              </a:rPr>
              <a:t>low</a:t>
            </a:r>
            <a:r>
              <a:rPr lang="en-US" sz="3600" dirty="0"/>
              <a:t> in the resistant cell lines and </a:t>
            </a:r>
            <a:r>
              <a:rPr lang="en-US" sz="3600" b="1" u="sng" dirty="0">
                <a:solidFill>
                  <a:srgbClr val="FF0000"/>
                </a:solidFill>
              </a:rPr>
              <a:t>high</a:t>
            </a:r>
            <a:r>
              <a:rPr lang="en-US" sz="3600" u="sng" dirty="0"/>
              <a:t>/low</a:t>
            </a:r>
            <a:r>
              <a:rPr lang="en-US" sz="3600" dirty="0"/>
              <a:t> in the sensitive cell lines.</a:t>
            </a:r>
            <a:endParaRPr lang="en-US" sz="3600"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730843"/>
            <a:ext cx="4370688" cy="3541378"/>
          </a:xfrm>
          <a:prstGeom prst="rect">
            <a:avLst/>
          </a:prstGeom>
        </p:spPr>
      </p:pic>
    </p:spTree>
    <p:extLst>
      <p:ext uri="{BB962C8B-B14F-4D97-AF65-F5344CB8AC3E}">
        <p14:creationId xmlns:p14="http://schemas.microsoft.com/office/powerpoint/2010/main" val="205053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Q: </a:t>
            </a:r>
            <a:r>
              <a:rPr lang="en-US" sz="3200" dirty="0"/>
              <a:t>Complete the following sentence: Looking at genes 20 through 50, the figure implies that expression of these genes is </a:t>
            </a:r>
            <a:r>
              <a:rPr lang="en-US" sz="3200" u="sng" dirty="0"/>
              <a:t>high/low</a:t>
            </a:r>
            <a:r>
              <a:rPr lang="en-US" sz="3200" dirty="0"/>
              <a:t> in the resistant cell lines and </a:t>
            </a:r>
            <a:r>
              <a:rPr lang="en-US" sz="3200" u="sng" dirty="0"/>
              <a:t>high/low</a:t>
            </a:r>
            <a:r>
              <a:rPr lang="en-US" sz="3200" dirty="0"/>
              <a:t> in the sensitive cell lines.</a:t>
            </a:r>
            <a:endParaRPr lang="en-US" sz="3200"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817341"/>
            <a:ext cx="4370688" cy="3541378"/>
          </a:xfrm>
          <a:prstGeom prst="rect">
            <a:avLst/>
          </a:prstGeom>
        </p:spPr>
      </p:pic>
    </p:spTree>
    <p:extLst>
      <p:ext uri="{BB962C8B-B14F-4D97-AF65-F5344CB8AC3E}">
        <p14:creationId xmlns:p14="http://schemas.microsoft.com/office/powerpoint/2010/main" val="44095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Q: </a:t>
            </a:r>
            <a:r>
              <a:rPr lang="en-US" sz="3200" dirty="0"/>
              <a:t>Complete the following sentence: Looking at genes 20 through 50, the figure implies that expression of these genes is </a:t>
            </a:r>
            <a:r>
              <a:rPr lang="en-US" sz="3200" b="1" u="sng" dirty="0">
                <a:solidFill>
                  <a:srgbClr val="FF0000"/>
                </a:solidFill>
              </a:rPr>
              <a:t>high</a:t>
            </a:r>
            <a:r>
              <a:rPr lang="en-US" sz="3200" u="sng" dirty="0"/>
              <a:t>/low</a:t>
            </a:r>
            <a:r>
              <a:rPr lang="en-US" sz="3200" dirty="0"/>
              <a:t> in the resistant cell lines and </a:t>
            </a:r>
            <a:r>
              <a:rPr lang="en-US" sz="3200" u="sng" dirty="0"/>
              <a:t>high/</a:t>
            </a:r>
            <a:r>
              <a:rPr lang="en-US" sz="3200" b="1" u="sng" dirty="0">
                <a:solidFill>
                  <a:srgbClr val="FF0000"/>
                </a:solidFill>
              </a:rPr>
              <a:t>low</a:t>
            </a:r>
            <a:r>
              <a:rPr lang="en-US" sz="3200" dirty="0"/>
              <a:t> in the sensitive cell lines.</a:t>
            </a:r>
            <a:endParaRPr lang="en-US" sz="3200"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792627"/>
            <a:ext cx="4370688" cy="3541378"/>
          </a:xfrm>
          <a:prstGeom prst="rect">
            <a:avLst/>
          </a:prstGeom>
        </p:spPr>
      </p:pic>
    </p:spTree>
    <p:extLst>
      <p:ext uri="{BB962C8B-B14F-4D97-AF65-F5344CB8AC3E}">
        <p14:creationId xmlns:p14="http://schemas.microsoft.com/office/powerpoint/2010/main" val="1043201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Q: </a:t>
            </a:r>
            <a:r>
              <a:rPr lang="en-US" sz="2400" dirty="0"/>
              <a:t>Gene 5 appears to be highly expressed in sensitive cell lines, but has relatively low expression in resistant cell lines. Thus if a cell line was treated with docetaxel and we later found that there was low expression of Gene 5, would this suggest that this cell line is sensitive or resistant?  If a person was found to have Gene 5, would docetaxel be a good chemotherapeutic option?</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404" y="2934935"/>
            <a:ext cx="4370688" cy="3541378"/>
          </a:xfrm>
        </p:spPr>
      </p:pic>
    </p:spTree>
    <p:extLst>
      <p:ext uri="{BB962C8B-B14F-4D97-AF65-F5344CB8AC3E}">
        <p14:creationId xmlns:p14="http://schemas.microsoft.com/office/powerpoint/2010/main" val="20855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Q: </a:t>
            </a:r>
            <a:r>
              <a:rPr lang="en-US" sz="2000" dirty="0"/>
              <a:t>Gene 5 appears to be highly expressed in sensitive cell lines, but has relatively low expression in resistant cell lines. Thus if a cell line was treated with docetaxel and we later found that there was low expression of Gene 5, would this suggest that this cell line is sensitive or </a:t>
            </a:r>
            <a:r>
              <a:rPr lang="en-US" sz="2000" b="1" dirty="0">
                <a:solidFill>
                  <a:srgbClr val="FF0000"/>
                </a:solidFill>
              </a:rPr>
              <a:t>resistant</a:t>
            </a:r>
            <a:r>
              <a:rPr lang="en-US" sz="2000" dirty="0"/>
              <a:t>?  If a person was found to have Gene 5, would docetaxel be a good chemotherapeutic option</a:t>
            </a:r>
            <a:r>
              <a:rPr lang="en-US" sz="2000" dirty="0" smtClean="0"/>
              <a:t>?</a:t>
            </a:r>
            <a:br>
              <a:rPr lang="en-US" sz="2000" dirty="0" smtClean="0"/>
            </a:br>
            <a:r>
              <a:rPr lang="en-US" sz="2000" dirty="0" smtClean="0"/>
              <a:t/>
            </a:r>
            <a:br>
              <a:rPr lang="en-US" sz="2000" dirty="0" smtClean="0"/>
            </a:br>
            <a:r>
              <a:rPr lang="en-US" sz="2000" dirty="0" smtClean="0">
                <a:solidFill>
                  <a:srgbClr val="FF0000"/>
                </a:solidFill>
              </a:rPr>
              <a:t>A. </a:t>
            </a:r>
            <a:r>
              <a:rPr lang="en-US" sz="2000" dirty="0">
                <a:solidFill>
                  <a:srgbClr val="FF0000"/>
                </a:solidFill>
              </a:rPr>
              <a:t>No because the gene is indicative of a cell line that is resistant to the drug</a:t>
            </a:r>
            <a:endParaRPr lang="en-US" sz="2000"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404" y="2934935"/>
            <a:ext cx="4370688" cy="3541378"/>
          </a:xfrm>
        </p:spPr>
      </p:pic>
    </p:spTree>
    <p:extLst>
      <p:ext uri="{BB962C8B-B14F-4D97-AF65-F5344CB8AC3E}">
        <p14:creationId xmlns:p14="http://schemas.microsoft.com/office/powerpoint/2010/main" val="1905793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9697" y="1476633"/>
            <a:ext cx="7819577" cy="1080486"/>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https://lh5.googleusercontent.com/Z4CCHG337Xsg0WEuqmRuNr8VTv4J0m-KBi2gMfx7sL6yFxRna3zg64tY5m3svpmXdtDMIxaw1oQQz26ydiprTrepQCHpB02WgtQQpPlYzox4Gi-bfgck74i1Vf5-jZXhGJUBslSu_y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097" y="790833"/>
            <a:ext cx="9712411" cy="538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776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Forensic Bioinformatics</a:t>
            </a:r>
            <a:r>
              <a:rPr lang="en-US" dirty="0"/>
              <a:t/>
            </a:r>
            <a:br>
              <a:rPr lang="en-US" dirty="0"/>
            </a:br>
            <a:r>
              <a:rPr lang="en-US" sz="3100" dirty="0"/>
              <a:t>Concerns of </a:t>
            </a:r>
            <a:r>
              <a:rPr lang="en-US" sz="3100" dirty="0" err="1"/>
              <a:t>Coombes</a:t>
            </a:r>
            <a:r>
              <a:rPr lang="en-US" sz="3100" dirty="0"/>
              <a:t> </a:t>
            </a:r>
            <a:r>
              <a:rPr lang="en-US" sz="3100" i="1" dirty="0"/>
              <a:t>et al</a:t>
            </a:r>
            <a:r>
              <a:rPr lang="en-US" sz="3100" dirty="0"/>
              <a:t> (2007) in trying to reproduce </a:t>
            </a:r>
            <a:r>
              <a:rPr lang="en-US" sz="3100" dirty="0" err="1"/>
              <a:t>Potti</a:t>
            </a:r>
            <a:r>
              <a:rPr lang="en-US" sz="3100" dirty="0"/>
              <a:t> </a:t>
            </a:r>
            <a:r>
              <a:rPr lang="en-US" sz="3100" i="1" dirty="0"/>
              <a:t>et al</a:t>
            </a:r>
            <a:r>
              <a:rPr lang="en-US" sz="3100" dirty="0"/>
              <a:t> (2007) results.</a:t>
            </a:r>
            <a:endParaRPr lang="en-US" sz="3100" dirty="0"/>
          </a:p>
        </p:txBody>
      </p:sp>
      <p:sp>
        <p:nvSpPr>
          <p:cNvPr id="3" name="Content Placeholder 2"/>
          <p:cNvSpPr>
            <a:spLocks noGrp="1"/>
          </p:cNvSpPr>
          <p:nvPr>
            <p:ph idx="1"/>
          </p:nvPr>
        </p:nvSpPr>
        <p:spPr/>
        <p:txBody>
          <a:bodyPr>
            <a:normAutofit fontScale="85000" lnSpcReduction="20000"/>
          </a:bodyPr>
          <a:lstStyle/>
          <a:p>
            <a:r>
              <a:rPr lang="en-US" dirty="0" smtClean="0"/>
              <a:t>1. We </a:t>
            </a:r>
            <a:r>
              <a:rPr lang="en-US" dirty="0"/>
              <a:t>cannot reproduce [</a:t>
            </a:r>
            <a:r>
              <a:rPr lang="en-US" dirty="0" err="1"/>
              <a:t>Potti’s</a:t>
            </a:r>
            <a:r>
              <a:rPr lang="en-US" dirty="0"/>
              <a:t>] selection of cell lines</a:t>
            </a:r>
            <a:r>
              <a:rPr lang="en-US" dirty="0" smtClean="0"/>
              <a:t>.</a:t>
            </a:r>
          </a:p>
          <a:p>
            <a:r>
              <a:rPr lang="en-US" dirty="0" smtClean="0"/>
              <a:t>2. </a:t>
            </a:r>
            <a:r>
              <a:rPr lang="en-US" dirty="0"/>
              <a:t>The list of genes initially </a:t>
            </a:r>
            <a:r>
              <a:rPr lang="en-US" dirty="0" smtClean="0"/>
              <a:t>reported … </a:t>
            </a:r>
            <a:r>
              <a:rPr lang="en-US" dirty="0"/>
              <a:t>are wrong</a:t>
            </a:r>
            <a:r>
              <a:rPr lang="en-US" dirty="0" smtClean="0"/>
              <a:t>.</a:t>
            </a:r>
          </a:p>
          <a:p>
            <a:r>
              <a:rPr lang="en-US" dirty="0" smtClean="0"/>
              <a:t>3. </a:t>
            </a:r>
            <a:r>
              <a:rPr lang="en-US" dirty="0"/>
              <a:t>Using their software and lists of cell lines, we reproduced their </a:t>
            </a:r>
            <a:r>
              <a:rPr lang="en-US" dirty="0" smtClean="0"/>
              <a:t>published </a:t>
            </a:r>
            <a:r>
              <a:rPr lang="en-US" dirty="0" err="1" smtClean="0"/>
              <a:t>heatmaps</a:t>
            </a:r>
            <a:r>
              <a:rPr lang="en-US" dirty="0" smtClean="0"/>
              <a:t> </a:t>
            </a:r>
            <a:r>
              <a:rPr lang="en-US" dirty="0"/>
              <a:t>for six out of seven drugs</a:t>
            </a:r>
            <a:r>
              <a:rPr lang="en-US" dirty="0" smtClean="0"/>
              <a:t>.</a:t>
            </a:r>
          </a:p>
          <a:p>
            <a:r>
              <a:rPr lang="en-US" dirty="0" smtClean="0"/>
              <a:t>4. </a:t>
            </a:r>
            <a:r>
              <a:rPr lang="en-US" dirty="0"/>
              <a:t>For docetaxel, </a:t>
            </a:r>
            <a:r>
              <a:rPr lang="en-US" dirty="0" smtClean="0"/>
              <a:t>... software </a:t>
            </a:r>
            <a:r>
              <a:rPr lang="en-US" dirty="0"/>
              <a:t>[of </a:t>
            </a:r>
            <a:r>
              <a:rPr lang="en-US" dirty="0" err="1"/>
              <a:t>Potti</a:t>
            </a:r>
            <a:r>
              <a:rPr lang="en-US" dirty="0"/>
              <a:t> </a:t>
            </a:r>
            <a:r>
              <a:rPr lang="en-US" i="1" dirty="0"/>
              <a:t>et al</a:t>
            </a:r>
            <a:r>
              <a:rPr lang="en-US" dirty="0"/>
              <a:t>] yields only 31 of their 50 reported genes</a:t>
            </a:r>
            <a:r>
              <a:rPr lang="en-US" dirty="0" smtClean="0"/>
              <a:t>.</a:t>
            </a:r>
          </a:p>
          <a:p>
            <a:r>
              <a:rPr lang="en-US" dirty="0" smtClean="0"/>
              <a:t>5. </a:t>
            </a:r>
            <a:r>
              <a:rPr lang="en-US" dirty="0"/>
              <a:t>Their software does not maintain the independence of training and test sets, and the test data alter the [regression] model. </a:t>
            </a:r>
            <a:endParaRPr lang="en-US" dirty="0" smtClean="0"/>
          </a:p>
          <a:p>
            <a:r>
              <a:rPr lang="en-US" dirty="0" smtClean="0"/>
              <a:t>6. </a:t>
            </a:r>
            <a:r>
              <a:rPr lang="en-US" dirty="0"/>
              <a:t>The interaction between point 4 (using an incorrect gene list) and point 5 (mixing training and test sets) can produce ‘better than chance’ predictions in the wrong direction</a:t>
            </a:r>
            <a:r>
              <a:rPr lang="en-US" dirty="0" smtClean="0"/>
              <a:t>.</a:t>
            </a:r>
          </a:p>
          <a:p>
            <a:r>
              <a:rPr lang="en-US" dirty="0" smtClean="0"/>
              <a:t>7. </a:t>
            </a:r>
            <a:r>
              <a:rPr lang="en-US" dirty="0"/>
              <a:t>When we apply the same methods but maintain the separation of training and test sets, predictions are poor. Simulations show that the results are no better than those obtained with randomly selected cell lines.</a:t>
            </a:r>
            <a:endParaRPr lang="en-US" dirty="0"/>
          </a:p>
        </p:txBody>
      </p:sp>
    </p:spTree>
    <p:extLst>
      <p:ext uri="{BB962C8B-B14F-4D97-AF65-F5344CB8AC3E}">
        <p14:creationId xmlns:p14="http://schemas.microsoft.com/office/powerpoint/2010/main" val="45193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Baggerly</a:t>
            </a:r>
            <a:r>
              <a:rPr lang="en-US" dirty="0" smtClean="0"/>
              <a:t> and </a:t>
            </a:r>
            <a:r>
              <a:rPr lang="en-US" dirty="0" err="1" smtClean="0"/>
              <a:t>Coombes</a:t>
            </a:r>
            <a:r>
              <a:rPr lang="en-US" dirty="0" smtClean="0"/>
              <a:t> 2007</a:t>
            </a:r>
            <a:br>
              <a:rPr lang="en-US" dirty="0" smtClean="0"/>
            </a:br>
            <a:r>
              <a:rPr lang="en-US" sz="2200" dirty="0"/>
              <a:t>Microarrays: retracing steps. </a:t>
            </a:r>
            <a:r>
              <a:rPr lang="en-US" sz="2200" i="1" dirty="0"/>
              <a:t>Nature Medicine</a:t>
            </a:r>
            <a:r>
              <a:rPr lang="en-US" sz="2200" dirty="0"/>
              <a:t> 13(11):1276-7</a:t>
            </a:r>
            <a:endParaRPr lang="en-US" sz="2200" dirty="0"/>
          </a:p>
        </p:txBody>
      </p:sp>
      <p:sp>
        <p:nvSpPr>
          <p:cNvPr id="3" name="Content Placeholder 2"/>
          <p:cNvSpPr>
            <a:spLocks noGrp="1"/>
          </p:cNvSpPr>
          <p:nvPr>
            <p:ph idx="1"/>
          </p:nvPr>
        </p:nvSpPr>
        <p:spPr/>
        <p:txBody>
          <a:bodyPr>
            <a:normAutofit fontScale="92500" lnSpcReduction="20000"/>
          </a:bodyPr>
          <a:lstStyle/>
          <a:p>
            <a:r>
              <a:rPr lang="en-US" b="1" dirty="0"/>
              <a:t>Page 1277, right column</a:t>
            </a:r>
            <a:endParaRPr lang="en-US" dirty="0"/>
          </a:p>
          <a:p>
            <a:r>
              <a:rPr lang="en-US" dirty="0" smtClean="0"/>
              <a:t>“We </a:t>
            </a:r>
            <a:r>
              <a:rPr lang="en-US" dirty="0"/>
              <a:t>do not believe that any of the errors we found were intentional. We believe that the paper demonstrates a breakdown that results from the complexity of many bioinformatics analyses. This complexity requires extensive double-checking and documentation to ensure both data validity and analysis reproducibility. We believe that this situation may be improved by an approach that allows a complete, auditable trail of data handling and statistical analysis. We use Sweave4,5, a package that allows analysts to combine source code (in R)6 and documentation (in </a:t>
            </a:r>
            <a:r>
              <a:rPr lang="en-US" dirty="0" err="1"/>
              <a:t>LaTeX</a:t>
            </a:r>
            <a:r>
              <a:rPr lang="en-US" dirty="0"/>
              <a:t>)7 in the same file. Our </a:t>
            </a:r>
            <a:r>
              <a:rPr lang="en-US" dirty="0" err="1"/>
              <a:t>Sweave</a:t>
            </a:r>
            <a:r>
              <a:rPr lang="en-US" dirty="0"/>
              <a:t> files are available at (http://</a:t>
            </a:r>
            <a:r>
              <a:rPr lang="en-US" dirty="0" err="1"/>
              <a:t>bioinformatics.mdanderson.org</a:t>
            </a:r>
            <a:r>
              <a:rPr lang="en-US" dirty="0"/>
              <a:t>/Supplements/</a:t>
            </a:r>
            <a:r>
              <a:rPr lang="en-US" dirty="0" err="1"/>
              <a:t>ReproRsch</a:t>
            </a:r>
            <a:r>
              <a:rPr lang="en-US" dirty="0"/>
              <a:t>-Chemo/). Running them reproduces our results and generates figures, tables and a complete PDF manuscript</a:t>
            </a:r>
            <a:r>
              <a:rPr lang="en-US" dirty="0" smtClean="0"/>
              <a:t>.”</a:t>
            </a:r>
            <a:endParaRPr lang="en-US" dirty="0"/>
          </a:p>
          <a:p>
            <a:r>
              <a:rPr lang="en-US" dirty="0"/>
              <a:t/>
            </a:r>
            <a:br>
              <a:rPr lang="en-US" dirty="0"/>
            </a:br>
            <a:endParaRPr lang="en-US" dirty="0"/>
          </a:p>
        </p:txBody>
      </p:sp>
    </p:spTree>
    <p:extLst>
      <p:ext uri="{BB962C8B-B14F-4D97-AF65-F5344CB8AC3E}">
        <p14:creationId xmlns:p14="http://schemas.microsoft.com/office/powerpoint/2010/main" val="2034267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Q: </a:t>
            </a:r>
            <a:r>
              <a:rPr lang="en-US" sz="2400" dirty="0" err="1"/>
              <a:t>Baggerly</a:t>
            </a:r>
            <a:r>
              <a:rPr lang="en-US" sz="2400" dirty="0"/>
              <a:t> and </a:t>
            </a:r>
            <a:r>
              <a:rPr lang="en-US" sz="2400" dirty="0" err="1"/>
              <a:t>Coombes</a:t>
            </a:r>
            <a:r>
              <a:rPr lang="en-US" sz="2400" dirty="0"/>
              <a:t> summarize the conclusions of their forensic </a:t>
            </a:r>
            <a:r>
              <a:rPr lang="en-US" sz="2400" dirty="0" err="1"/>
              <a:t>bioinformatic</a:t>
            </a:r>
            <a:r>
              <a:rPr lang="en-US" sz="2400" dirty="0"/>
              <a:t> investigation in the above paragraph, by making suggestions about how to create “a complete, auditable trail of data handling and statistical analysis”. What are the specific recommendations that they make? How might you include these recommendations in your own work</a:t>
            </a:r>
            <a:r>
              <a:rPr lang="en-US" sz="2400" dirty="0" smtClean="0"/>
              <a:t>?</a:t>
            </a:r>
            <a:br>
              <a:rPr lang="en-US" sz="2400" dirty="0" smtClean="0"/>
            </a:br>
            <a:r>
              <a:rPr lang="en-US" sz="2400" dirty="0"/>
              <a:t/>
            </a:r>
            <a:br>
              <a:rPr lang="en-US" sz="2400" dirty="0"/>
            </a:br>
            <a:endParaRPr lang="en-US" sz="2400"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6750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3600" i="1" dirty="0"/>
          </a:p>
        </p:txBody>
      </p:sp>
      <p:pic>
        <p:nvPicPr>
          <p:cNvPr id="1026" name="Picture 2" descr="https://lh3.googleusercontent.com/63bbP9v6LF_SxE3zND13k19bL-qV58vjrN5S2SAg8ub37FMgmFIJtTqUSGEhc0LkXRMnOBCufg1nHwlVwiPjfwqw_s6N696ZmTAzTSoR6CWqy2VXJzNyTKLAuBYrQGwA1uO7_RtJYk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4230" y="939113"/>
            <a:ext cx="7883676" cy="470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55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9601200" cy="5010665"/>
          </a:xfrm>
        </p:spPr>
        <p:txBody>
          <a:bodyPr>
            <a:noAutofit/>
          </a:bodyPr>
          <a:lstStyle/>
          <a:p>
            <a:r>
              <a:rPr lang="en-US" sz="2400" dirty="0"/>
              <a:t>Q: </a:t>
            </a:r>
            <a:r>
              <a:rPr lang="en-US" sz="2400" dirty="0" err="1"/>
              <a:t>Baggerly</a:t>
            </a:r>
            <a:r>
              <a:rPr lang="en-US" sz="2400" dirty="0"/>
              <a:t> and </a:t>
            </a:r>
            <a:r>
              <a:rPr lang="en-US" sz="2400" dirty="0" err="1"/>
              <a:t>Coombes</a:t>
            </a:r>
            <a:r>
              <a:rPr lang="en-US" sz="2400" dirty="0"/>
              <a:t> summarize the conclusions of their forensic </a:t>
            </a:r>
            <a:r>
              <a:rPr lang="en-US" sz="2400" dirty="0" err="1"/>
              <a:t>bioinformatic</a:t>
            </a:r>
            <a:r>
              <a:rPr lang="en-US" sz="2400" dirty="0"/>
              <a:t> investigation in the above paragraph, by making suggestions about how to create “a complete, auditable trail of data handling and statistical analysis”. What are the specific recommendations that they make? How might you include these recommendations in your own work</a:t>
            </a:r>
            <a:r>
              <a:rPr lang="en-US" sz="2400" dirty="0" smtClean="0"/>
              <a:t>?</a:t>
            </a:r>
            <a:br>
              <a:rPr lang="en-US" sz="2400" dirty="0" smtClean="0"/>
            </a:br>
            <a:r>
              <a:rPr lang="en-US" sz="2400" dirty="0"/>
              <a:t/>
            </a:r>
            <a:br>
              <a:rPr lang="en-US" sz="2400" dirty="0"/>
            </a:br>
            <a:r>
              <a:rPr lang="en-US" sz="2400" dirty="0" smtClean="0">
                <a:solidFill>
                  <a:srgbClr val="FF0000"/>
                </a:solidFill>
              </a:rPr>
              <a:t>A: </a:t>
            </a:r>
            <a:r>
              <a:rPr lang="en-US" sz="2400" dirty="0">
                <a:solidFill>
                  <a:srgbClr val="FF0000"/>
                </a:solidFill>
              </a:rPr>
              <a:t>The authors suggest the combination of source code and documentation to allow a reader to follow the analyses performed. The authors use </a:t>
            </a:r>
            <a:r>
              <a:rPr lang="en-US" sz="2400" dirty="0" err="1">
                <a:solidFill>
                  <a:srgbClr val="FF0000"/>
                </a:solidFill>
              </a:rPr>
              <a:t>Sweave</a:t>
            </a:r>
            <a:r>
              <a:rPr lang="en-US" sz="2400" dirty="0">
                <a:solidFill>
                  <a:srgbClr val="FF0000"/>
                </a:solidFill>
              </a:rPr>
              <a:t>, a method that allows analysts to combine R source code and documentation in the same file. In this way, the code from the analysis is run, figures and tables are generated directly, and a reader is able to see exactly how the figures and tables were generated. There are other tools that allow for combination of source code and documentation, e.g., </a:t>
            </a:r>
            <a:r>
              <a:rPr lang="en-US" sz="2400" dirty="0" smtClean="0">
                <a:solidFill>
                  <a:srgbClr val="FF0000"/>
                </a:solidFill>
              </a:rPr>
              <a:t>GitHub, </a:t>
            </a:r>
            <a:r>
              <a:rPr lang="en-US" sz="2400" dirty="0" err="1" smtClean="0">
                <a:solidFill>
                  <a:srgbClr val="FF0000"/>
                </a:solidFill>
              </a:rPr>
              <a:t>Rmarkdown</a:t>
            </a:r>
            <a:r>
              <a:rPr lang="en-US" sz="2400" dirty="0" smtClean="0">
                <a:solidFill>
                  <a:srgbClr val="FF0000"/>
                </a:solidFill>
              </a:rPr>
              <a:t> and </a:t>
            </a:r>
            <a:r>
              <a:rPr lang="en-US" sz="2400" dirty="0" err="1" smtClean="0">
                <a:solidFill>
                  <a:srgbClr val="FF0000"/>
                </a:solidFill>
              </a:rPr>
              <a:t>Jupyter</a:t>
            </a:r>
            <a:r>
              <a:rPr lang="en-US" sz="2400" dirty="0" smtClean="0">
                <a:solidFill>
                  <a:srgbClr val="FF0000"/>
                </a:solidFill>
              </a:rPr>
              <a:t> </a:t>
            </a:r>
            <a:r>
              <a:rPr lang="en-US" sz="2400" dirty="0">
                <a:solidFill>
                  <a:srgbClr val="FF0000"/>
                </a:solidFill>
              </a:rPr>
              <a:t>notebooks.</a:t>
            </a:r>
            <a:r>
              <a:rPr lang="en-US" sz="2400" dirty="0" smtClean="0"/>
              <a:t/>
            </a:r>
            <a:br>
              <a:rPr lang="en-US" sz="2400" dirty="0" smtClean="0"/>
            </a:br>
            <a:r>
              <a:rPr lang="en-US" sz="2400" dirty="0"/>
              <a:t/>
            </a:r>
            <a:br>
              <a:rPr lang="en-US" sz="2400" dirty="0"/>
            </a:br>
            <a:endParaRPr lang="en-US" sz="2400" dirty="0"/>
          </a:p>
        </p:txBody>
      </p:sp>
      <p:sp>
        <p:nvSpPr>
          <p:cNvPr id="3" name="Content Placeholder 2"/>
          <p:cNvSpPr>
            <a:spLocks noGrp="1"/>
          </p:cNvSpPr>
          <p:nvPr>
            <p:ph idx="1"/>
          </p:nvPr>
        </p:nvSpPr>
        <p:spPr>
          <a:xfrm flipV="1">
            <a:off x="1371600" y="5867400"/>
            <a:ext cx="9601200" cy="570470"/>
          </a:xfrm>
        </p:spPr>
        <p:txBody>
          <a:bodyPr/>
          <a:lstStyle/>
          <a:p>
            <a:endParaRPr lang="en-US" dirty="0"/>
          </a:p>
        </p:txBody>
      </p:sp>
    </p:spTree>
    <p:extLst>
      <p:ext uri="{BB962C8B-B14F-4D97-AF65-F5344CB8AC3E}">
        <p14:creationId xmlns:p14="http://schemas.microsoft.com/office/powerpoint/2010/main" val="467815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Ioannidis</a:t>
            </a:r>
            <a:endParaRPr lang="en-US" dirty="0"/>
          </a:p>
        </p:txBody>
      </p:sp>
      <p:pic>
        <p:nvPicPr>
          <p:cNvPr id="16386" name="Picture 2" descr="https://lh3.googleusercontent.com/RpmADi_i4cl6Q8GP1c-d4O8TzoGVqwDskDGnRNkFYlk3irExhfYdVwF0ZSgih2ZIyDUWLq0NsVNED_aCUpimu5gSSvmjJY3Mnhupf5aI0wiy0US0-31C948fxbKgjielI2WZ7AaKCe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8538" y="1532238"/>
            <a:ext cx="8300080" cy="466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7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384" y="0"/>
            <a:ext cx="8058150" cy="3581400"/>
          </a:xfrm>
        </p:spPr>
      </p:pic>
    </p:spTree>
    <p:extLst>
      <p:ext uri="{BB962C8B-B14F-4D97-AF65-F5344CB8AC3E}">
        <p14:creationId xmlns:p14="http://schemas.microsoft.com/office/powerpoint/2010/main" val="1928019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384" y="0"/>
            <a:ext cx="8058150" cy="3581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362" y="2570205"/>
            <a:ext cx="7599638" cy="4287795"/>
          </a:xfrm>
          <a:prstGeom prst="rect">
            <a:avLst/>
          </a:prstGeom>
        </p:spPr>
      </p:pic>
    </p:spTree>
    <p:extLst>
      <p:ext uri="{BB962C8B-B14F-4D97-AF65-F5344CB8AC3E}">
        <p14:creationId xmlns:p14="http://schemas.microsoft.com/office/powerpoint/2010/main" val="206138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a:t>Page 150, right column (bottom)</a:t>
            </a:r>
            <a:r>
              <a:rPr lang="en-US" sz="2000" dirty="0"/>
              <a:t> </a:t>
            </a:r>
            <a:r>
              <a:rPr lang="en-US" sz="2000" dirty="0"/>
              <a:t/>
            </a:r>
            <a:br>
              <a:rPr lang="en-US" sz="2000" dirty="0"/>
            </a:br>
            <a:r>
              <a:rPr lang="en-US" sz="2000" dirty="0"/>
              <a:t>In the overall effort to reproduce the results of the 18 specified tables and figures (Table 3 and Fig. 1), the selected analyses could be said to be ‘reproduced in principle’ (that is, the differences in results obtained by our teams of analysts and those reported in the original paper were felt to be minor) in only two cases; in another six cases, the analyses were reproduced with some discrepancies, and moreover, in one of these six, only partial reproduction of some of the data and panels was possible. Finally, in </a:t>
            </a:r>
            <a:r>
              <a:rPr lang="en-US" sz="2000" b="1" dirty="0"/>
              <a:t>ten articles</a:t>
            </a:r>
            <a:r>
              <a:rPr lang="en-US" sz="2000" dirty="0"/>
              <a:t>, the selected analyses </a:t>
            </a:r>
            <a:r>
              <a:rPr lang="en-US" sz="2000" b="1" dirty="0"/>
              <a:t>could not be reproduced</a:t>
            </a:r>
            <a:r>
              <a:rPr lang="en-US" sz="2000" dirty="0"/>
              <a:t>.</a:t>
            </a:r>
            <a:r>
              <a:rPr lang="en-US" sz="2400" dirty="0"/>
              <a:t/>
            </a:r>
            <a:br>
              <a:rPr lang="en-US" sz="2400" dirty="0"/>
            </a:br>
            <a:r>
              <a:rPr lang="en-US" sz="2400" dirty="0"/>
              <a:t/>
            </a:r>
            <a:br>
              <a:rPr lang="en-US" sz="2400" dirty="0"/>
            </a:br>
            <a:endParaRPr lang="en-US" sz="2400" dirty="0"/>
          </a:p>
        </p:txBody>
      </p:sp>
      <p:sp>
        <p:nvSpPr>
          <p:cNvPr id="3" name="Content Placeholder 2"/>
          <p:cNvSpPr>
            <a:spLocks noGrp="1"/>
          </p:cNvSpPr>
          <p:nvPr>
            <p:ph idx="1"/>
          </p:nvPr>
        </p:nvSpPr>
        <p:spPr>
          <a:xfrm flipV="1">
            <a:off x="1371600" y="5867400"/>
            <a:ext cx="9601200" cy="632254"/>
          </a:xfrm>
        </p:spPr>
        <p:txBody>
          <a:bodyPr/>
          <a:lstStyle/>
          <a:p>
            <a:endParaRPr lang="en-US" dirty="0"/>
          </a:p>
        </p:txBody>
      </p:sp>
    </p:spTree>
    <p:extLst>
      <p:ext uri="{BB962C8B-B14F-4D97-AF65-F5344CB8AC3E}">
        <p14:creationId xmlns:p14="http://schemas.microsoft.com/office/powerpoint/2010/main" val="849625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a:t>Page 150, right column (bottom)</a:t>
            </a:r>
            <a:r>
              <a:rPr lang="en-US" sz="2000" dirty="0"/>
              <a:t> </a:t>
            </a:r>
            <a:r>
              <a:rPr lang="en-US" sz="2000" dirty="0"/>
              <a:t/>
            </a:r>
            <a:br>
              <a:rPr lang="en-US" sz="2000" dirty="0"/>
            </a:br>
            <a:r>
              <a:rPr lang="en-US" sz="2000" dirty="0"/>
              <a:t>In the overall effort to reproduce the results of the 18 specified tables and figures (Table 3 and Fig. 1), the selected analyses could be said to be ‘reproduced in principle’ (that is, the differences in results obtained by our teams of analysts and those reported in the original paper were felt to be minor) in only two cases; in another six cases, the analyses were reproduced with some discrepancies, and moreover, in one of these six, only partial reproduction of some of the data and panels was possible. Finally, in </a:t>
            </a:r>
            <a:r>
              <a:rPr lang="en-US" sz="2000" b="1" dirty="0"/>
              <a:t>ten articles</a:t>
            </a:r>
            <a:r>
              <a:rPr lang="en-US" sz="2000" dirty="0"/>
              <a:t>, the selected analyses </a:t>
            </a:r>
            <a:r>
              <a:rPr lang="en-US" sz="2000" b="1" dirty="0"/>
              <a:t>could not be reproduced</a:t>
            </a:r>
            <a:r>
              <a:rPr lang="en-US" sz="2000" dirty="0" smtClean="0"/>
              <a:t>.</a:t>
            </a:r>
            <a:br>
              <a:rPr lang="en-US" sz="2000" dirty="0" smtClean="0"/>
            </a:br>
            <a:r>
              <a:rPr lang="en-US" sz="2000" dirty="0"/>
              <a:t/>
            </a:r>
            <a:br>
              <a:rPr lang="en-US" sz="2000" dirty="0"/>
            </a:br>
            <a:r>
              <a:rPr lang="en-US" sz="2000" dirty="0" smtClean="0"/>
              <a:t>Q: </a:t>
            </a:r>
            <a:r>
              <a:rPr lang="en-US" sz="2000" dirty="0"/>
              <a:t>Does the authors’ inability to reproduce the results of the 18 selected studies mean that the results in these 18 studies are wrong? </a:t>
            </a:r>
            <a:r>
              <a:rPr lang="en-US" sz="2400" dirty="0"/>
              <a:t/>
            </a:r>
            <a:br>
              <a:rPr lang="en-US" sz="2400" dirty="0"/>
            </a:br>
            <a:r>
              <a:rPr lang="en-US" sz="2400" dirty="0"/>
              <a:t/>
            </a:r>
            <a:br>
              <a:rPr lang="en-US" sz="2400" dirty="0"/>
            </a:br>
            <a:endParaRPr lang="en-US" sz="2400" dirty="0"/>
          </a:p>
        </p:txBody>
      </p:sp>
      <p:sp>
        <p:nvSpPr>
          <p:cNvPr id="3" name="Content Placeholder 2"/>
          <p:cNvSpPr>
            <a:spLocks noGrp="1"/>
          </p:cNvSpPr>
          <p:nvPr>
            <p:ph idx="1"/>
          </p:nvPr>
        </p:nvSpPr>
        <p:spPr>
          <a:xfrm flipV="1">
            <a:off x="1371600" y="5867400"/>
            <a:ext cx="9601200" cy="632254"/>
          </a:xfrm>
        </p:spPr>
        <p:txBody>
          <a:bodyPr/>
          <a:lstStyle/>
          <a:p>
            <a:endParaRPr lang="en-US" dirty="0"/>
          </a:p>
        </p:txBody>
      </p:sp>
    </p:spTree>
    <p:extLst>
      <p:ext uri="{BB962C8B-B14F-4D97-AF65-F5344CB8AC3E}">
        <p14:creationId xmlns:p14="http://schemas.microsoft.com/office/powerpoint/2010/main" val="931084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a:t>Page 150, right column (bottom)</a:t>
            </a:r>
            <a:r>
              <a:rPr lang="en-US" sz="2000" dirty="0"/>
              <a:t> </a:t>
            </a:r>
            <a:r>
              <a:rPr lang="en-US" sz="2000" dirty="0"/>
              <a:t/>
            </a:r>
            <a:br>
              <a:rPr lang="en-US" sz="2000" dirty="0"/>
            </a:br>
            <a:r>
              <a:rPr lang="en-US" sz="2000" dirty="0"/>
              <a:t>In the overall effort to reproduce the results of the 18 specified tables and figures (Table 3 and Fig. 1), the selected analyses could be said to be ‘reproduced in principle’ (that is, the differences in results obtained by our teams of analysts and those reported in the original paper were felt to be minor) in only two cases; in another six cases, the analyses were reproduced with some discrepancies, and moreover, in one of these six, only partial reproduction of some of the data and panels was possible. Finally, in </a:t>
            </a:r>
            <a:r>
              <a:rPr lang="en-US" sz="2000" b="1" dirty="0"/>
              <a:t>ten articles</a:t>
            </a:r>
            <a:r>
              <a:rPr lang="en-US" sz="2000" dirty="0"/>
              <a:t>, the selected analyses </a:t>
            </a:r>
            <a:r>
              <a:rPr lang="en-US" sz="2000" b="1" dirty="0"/>
              <a:t>could not be reproduced</a:t>
            </a:r>
            <a:r>
              <a:rPr lang="en-US" sz="2000" dirty="0" smtClean="0"/>
              <a:t>.</a:t>
            </a:r>
            <a:br>
              <a:rPr lang="en-US" sz="2000" dirty="0" smtClean="0"/>
            </a:br>
            <a:r>
              <a:rPr lang="en-US" sz="2000" dirty="0"/>
              <a:t/>
            </a:r>
            <a:br>
              <a:rPr lang="en-US" sz="2000" dirty="0"/>
            </a:br>
            <a:r>
              <a:rPr lang="en-US" sz="2000" dirty="0" smtClean="0"/>
              <a:t>Q: </a:t>
            </a:r>
            <a:r>
              <a:rPr lang="en-US" sz="2000" dirty="0"/>
              <a:t>Does the authors’ inability to reproduce the results of the 18 selected studies mean that the results in these 18 studies are wrong? </a:t>
            </a:r>
            <a:r>
              <a:rPr lang="en-US" sz="2000" dirty="0" smtClean="0"/>
              <a:t/>
            </a:r>
            <a:br>
              <a:rPr lang="en-US" sz="2000" dirty="0" smtClean="0"/>
            </a:br>
            <a:r>
              <a:rPr lang="en-US" sz="2000" dirty="0"/>
              <a:t/>
            </a:r>
            <a:br>
              <a:rPr lang="en-US" sz="2000" dirty="0"/>
            </a:br>
            <a:r>
              <a:rPr lang="en-US" sz="2000" dirty="0" smtClean="0">
                <a:solidFill>
                  <a:srgbClr val="FF0000"/>
                </a:solidFill>
              </a:rPr>
              <a:t>A: </a:t>
            </a:r>
            <a:r>
              <a:rPr lang="en-US" sz="2000" dirty="0">
                <a:solidFill>
                  <a:srgbClr val="FF0000"/>
                </a:solidFill>
              </a:rPr>
              <a:t>No; “confirming or disproving these published analyses and evaluating their correctness was not our intention” (</a:t>
            </a:r>
            <a:r>
              <a:rPr lang="en-US" sz="2000" dirty="0" err="1">
                <a:solidFill>
                  <a:srgbClr val="FF0000"/>
                </a:solidFill>
              </a:rPr>
              <a:t>pg</a:t>
            </a:r>
            <a:r>
              <a:rPr lang="en-US" sz="2000" dirty="0">
                <a:solidFill>
                  <a:srgbClr val="FF0000"/>
                </a:solidFill>
              </a:rPr>
              <a:t> 151). The authors were ONLY looking at the repeatability of the results. Checking for scientific correctness would involve a more thorough investigation into the scientific reasoning behind the experiments + how the data were generated + whether the analyses chosen were appropriate.</a:t>
            </a:r>
            <a:r>
              <a:rPr lang="en-US" sz="2400" dirty="0"/>
              <a:t/>
            </a:r>
            <a:br>
              <a:rPr lang="en-US" sz="2400" dirty="0"/>
            </a:br>
            <a:r>
              <a:rPr lang="en-US" sz="2400" dirty="0"/>
              <a:t/>
            </a:r>
            <a:br>
              <a:rPr lang="en-US" sz="2400" dirty="0"/>
            </a:br>
            <a:endParaRPr lang="en-US" sz="2400" dirty="0"/>
          </a:p>
        </p:txBody>
      </p:sp>
      <p:sp>
        <p:nvSpPr>
          <p:cNvPr id="3" name="Content Placeholder 2"/>
          <p:cNvSpPr>
            <a:spLocks noGrp="1"/>
          </p:cNvSpPr>
          <p:nvPr>
            <p:ph idx="1"/>
          </p:nvPr>
        </p:nvSpPr>
        <p:spPr>
          <a:xfrm flipV="1">
            <a:off x="1371600" y="5867400"/>
            <a:ext cx="9601200" cy="632254"/>
          </a:xfrm>
        </p:spPr>
        <p:txBody>
          <a:bodyPr/>
          <a:lstStyle/>
          <a:p>
            <a:endParaRPr lang="en-US" dirty="0"/>
          </a:p>
        </p:txBody>
      </p:sp>
    </p:spTree>
    <p:extLst>
      <p:ext uri="{BB962C8B-B14F-4D97-AF65-F5344CB8AC3E}">
        <p14:creationId xmlns:p14="http://schemas.microsoft.com/office/powerpoint/2010/main" val="2115429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Q: In </a:t>
            </a:r>
            <a:r>
              <a:rPr lang="en-US" sz="3200" dirty="0"/>
              <a:t>reviewing Table 3, “Summary of efforts at reproducing the published results”, what is a best practice that you will now implement in your research, after reading about the difficulties of the Ioannidis team</a:t>
            </a:r>
            <a:r>
              <a:rPr lang="en-US" sz="3200" dirty="0" smtClean="0"/>
              <a:t>?</a:t>
            </a:r>
            <a:br>
              <a:rPr lang="en-US" sz="3200" dirty="0" smtClean="0"/>
            </a:br>
            <a:r>
              <a:rPr lang="en-US" sz="3200" dirty="0"/>
              <a:t/>
            </a:r>
            <a:br>
              <a:rPr lang="en-US" sz="3200" dirty="0"/>
            </a:br>
            <a:endParaRPr lang="en-US" sz="3200" dirty="0"/>
          </a:p>
        </p:txBody>
      </p:sp>
      <p:sp>
        <p:nvSpPr>
          <p:cNvPr id="3" name="Content Placeholder 2"/>
          <p:cNvSpPr>
            <a:spLocks noGrp="1"/>
          </p:cNvSpPr>
          <p:nvPr>
            <p:ph idx="1"/>
          </p:nvPr>
        </p:nvSpPr>
        <p:spPr>
          <a:xfrm flipV="1">
            <a:off x="1371600" y="5867400"/>
            <a:ext cx="9601200" cy="471616"/>
          </a:xfrm>
        </p:spPr>
        <p:txBody>
          <a:bodyPr/>
          <a:lstStyle/>
          <a:p>
            <a:endParaRPr lang="en-US"/>
          </a:p>
        </p:txBody>
      </p:sp>
    </p:spTree>
    <p:extLst>
      <p:ext uri="{BB962C8B-B14F-4D97-AF65-F5344CB8AC3E}">
        <p14:creationId xmlns:p14="http://schemas.microsoft.com/office/powerpoint/2010/main" val="1040068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Annotations</a:t>
            </a:r>
            <a:endParaRPr lang="en-US" dirty="0"/>
          </a:p>
        </p:txBody>
      </p:sp>
      <p:pic>
        <p:nvPicPr>
          <p:cNvPr id="17410" name="Picture 2" descr="https://lh3.googleusercontent.com/p5ibZXmOLIToUOJ1btQxybvJpJilOIHmW1Vmu3v6PF0BPHyKwUNceDfvpXggo87Dt0r3SVckv0i5Lg9Ugo3hDreaNVQ4UF1wIy6liwqRqvPm3GM2dM1irsy2LKkXkwMi2LB0l5C8NGA"/>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02043" y="1428749"/>
            <a:ext cx="5488219" cy="410707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lh5.googleusercontent.com/KbnUrhl7uqnIZpsAnKmIlXdspUJezpjYxVOvpWT9kr4Egz0plPyebjzdrtqskGQx5_BwHkDsYXEdg5Dci2YsaOsOX3HOShbPxjH8Zp7M2WAs_eLZ-r1V6i0f5GByADMXRudeKKegeGc"/>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36982" y="2712725"/>
            <a:ext cx="5545215" cy="414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58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https://lh3.googleusercontent.com/-Fr24HDrGUXwWiFMxw7kXaqE4R43NEHxeCPnB-H0BBuO_8jOGzUsXfolSIzV6gnEf3-xRxf9O3AobsH1uR6-HJZhRfFaP9GvKpEn78l_70vz3eOfmLojNs9dCXwpnGI82Of6nm7xP1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227" y="185350"/>
            <a:ext cx="8683945" cy="653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6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https://lh6.googleusercontent.com/b13Ab24uPEFhY73XLUpvpGOiUSBxE_5npi3X57wQ7Bu00p8HUpnGEMHLsM_e1bP50Cc5u5HTKtn8piPjwAAmuXtQyOskOZ623h9ovnIg9eMGslmwpKL00XsUe6UuzLrib3X8BSolLt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4208" y="858795"/>
            <a:ext cx="7495984"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66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157" y="2749378"/>
            <a:ext cx="9601200" cy="1485900"/>
          </a:xfrm>
        </p:spPr>
        <p:txBody>
          <a:bodyPr/>
          <a:lstStyle/>
          <a:p>
            <a:r>
              <a:rPr lang="en-US" dirty="0" smtClean="0"/>
              <a:t>Journals and Reproducible Research</a:t>
            </a:r>
            <a:endParaRPr lang="en-US" dirty="0"/>
          </a:p>
        </p:txBody>
      </p:sp>
    </p:spTree>
    <p:extLst>
      <p:ext uri="{BB962C8B-B14F-4D97-AF65-F5344CB8AC3E}">
        <p14:creationId xmlns:p14="http://schemas.microsoft.com/office/powerpoint/2010/main" val="1578104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Journals support reproducibility</a:t>
            </a:r>
            <a:r>
              <a:rPr lang="en-US" dirty="0"/>
              <a:t/>
            </a:r>
            <a:br>
              <a:rPr lang="en-US" dirty="0"/>
            </a:br>
            <a:r>
              <a:rPr lang="en-US" sz="3100" dirty="0"/>
              <a:t>Principles and guidelines for supporting preclinical research</a:t>
            </a:r>
            <a:endParaRPr lang="en-US" sz="3100" dirty="0"/>
          </a:p>
        </p:txBody>
      </p:sp>
      <p:sp>
        <p:nvSpPr>
          <p:cNvPr id="3" name="Content Placeholder 2"/>
          <p:cNvSpPr>
            <a:spLocks noGrp="1"/>
          </p:cNvSpPr>
          <p:nvPr>
            <p:ph idx="1"/>
          </p:nvPr>
        </p:nvSpPr>
        <p:spPr/>
        <p:txBody>
          <a:bodyPr/>
          <a:lstStyle/>
          <a:p>
            <a:pPr fontAlgn="base"/>
            <a:r>
              <a:rPr lang="en-US" dirty="0" smtClean="0"/>
              <a:t>1. </a:t>
            </a:r>
            <a:r>
              <a:rPr lang="en-US" dirty="0"/>
              <a:t>Encourage rigorous statistical analysis.</a:t>
            </a:r>
          </a:p>
          <a:p>
            <a:pPr fontAlgn="base"/>
            <a:r>
              <a:rPr lang="en-US" dirty="0" smtClean="0"/>
              <a:t>2. Transparency </a:t>
            </a:r>
            <a:r>
              <a:rPr lang="en-US" dirty="0"/>
              <a:t>in reporting.</a:t>
            </a:r>
          </a:p>
          <a:p>
            <a:pPr lvl="1" fontAlgn="base"/>
            <a:r>
              <a:rPr lang="en-US" i="0" dirty="0"/>
              <a:t>Use of checklists during the editorial processing to ensure reporting of key methodological and analytical information is available to reviewers and readers.</a:t>
            </a:r>
          </a:p>
          <a:p>
            <a:pPr fontAlgn="base"/>
            <a:r>
              <a:rPr lang="en-US" dirty="0" smtClean="0"/>
              <a:t>3. Adherence </a:t>
            </a:r>
            <a:r>
              <a:rPr lang="en-US" dirty="0"/>
              <a:t>to data and material sharing policies.</a:t>
            </a:r>
          </a:p>
          <a:p>
            <a:pPr fontAlgn="base"/>
            <a:r>
              <a:rPr lang="en-US" dirty="0" smtClean="0"/>
              <a:t>4. Better </a:t>
            </a:r>
            <a:r>
              <a:rPr lang="en-US" dirty="0"/>
              <a:t>consideration of refutations.</a:t>
            </a:r>
          </a:p>
          <a:p>
            <a:pPr fontAlgn="base"/>
            <a:r>
              <a:rPr lang="en-US" dirty="0" smtClean="0"/>
              <a:t>5. Establish </a:t>
            </a:r>
            <a:r>
              <a:rPr lang="en-US" dirty="0"/>
              <a:t>best practice guidelines for image-based data, and for descriptions of biological materials.</a:t>
            </a:r>
          </a:p>
          <a:p>
            <a:endParaRPr lang="en-US" dirty="0"/>
          </a:p>
        </p:txBody>
      </p:sp>
    </p:spTree>
    <p:extLst>
      <p:ext uri="{BB962C8B-B14F-4D97-AF65-F5344CB8AC3E}">
        <p14:creationId xmlns:p14="http://schemas.microsoft.com/office/powerpoint/2010/main" val="1781694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NIH Guidance on Reproducible Research</a:t>
            </a:r>
            <a:endParaRPr lang="en-US" sz="4000" b="1" dirty="0"/>
          </a:p>
        </p:txBody>
      </p:sp>
      <p:pic>
        <p:nvPicPr>
          <p:cNvPr id="19458" name="Picture 2" descr="https://lh4.googleusercontent.com/3rm48U-60Ohcwt_57UGqydnOlsisRn6ihxzXEKD9o_eTB_RBxrNsInf46yTZ99YnLSHJI2yJ75HsmyVhb3G8AzWsUsU3kHKLZiZmQh3DRyergO04aO4n5CwmH9418NoHJeE1fVzVqd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60389" y="1800226"/>
            <a:ext cx="9823622" cy="205225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lh4.googleusercontent.com/uupaxrWQkMBYwWBgGGY9NXJJEmv-7YKbofIqtUTGufwUPXaDVIH3tDdsg6MVEgLb4yNp0ibwhMo3u2acbxSs61oQxgcyVnh4plemJZT0JOftpc5NVoY7lHnlrAUhdYhcTLo7pH4RVf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52482"/>
            <a:ext cx="9601200" cy="175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26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482" name="Picture 2" descr="https://lh3.googleusercontent.com/fVesabxwg6Zufzd8RnTrhVWPyI4TKwMCCDjBiJHQMxM_9Tm97Zd2sqkicEUBf-wxmYRM91eGPYuJWsWHHOtkJPCJ0s9n6VbXwPl1OlzuWRdCw7HwNcbOQ6w9yeJTyLy_TKslFPfuit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295531"/>
            <a:ext cx="9601200" cy="1536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rm48U-60Ohcwt_57UGqydnOlsisRn6ihxzXEKD9o_eTB_RBxrNsInf46yTZ99YnLSHJI2yJ75HsmyVhb3G8AzWsUsU3kHKLZiZmQh3DRyergO04aO4n5CwmH9418NoHJeE1fVzVqdM"/>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60389" y="243275"/>
            <a:ext cx="9823622" cy="205225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lh6.googleusercontent.com/MoaZtNb_o_fmFmK13WTCu2JPGdK8AgOOoMSUgS7VAmM8n63SCAuY766xGWPyxikIgzmBrh5ku6U-sBXaT82t16nfBNGrbcPmdod9GNO4Z_PylV_jxqJaPOoKoQYG_IrFqg_ZLS2cJ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1" y="3831724"/>
            <a:ext cx="9601200" cy="283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28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https://lh4.googleusercontent.com/3rm48U-60Ohcwt_57UGqydnOlsisRn6ihxzXEKD9o_eTB_RBxrNsInf46yTZ99YnLSHJI2yJ75HsmyVhb3G8AzWsUsU3kHKLZiZmQh3DRyergO04aO4n5CwmH9418NoHJeE1fVzVqd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0389" y="964598"/>
            <a:ext cx="9823622" cy="205225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lh5.googleusercontent.com/Y7-zDGtgK4ki3LxJPzbRKkp_KHtbNrO2NZnC8hVa2vXWTL7ltx4ju9OPPYa3lmRCbQ_60jEQhlIDyY8OFPzfwJ0ZtPndNy8zjXi3IG_GT9z1kQyABYK75Ug815lqMd-0b0ZIoAC2w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3016854"/>
            <a:ext cx="9601200" cy="306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17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
            </a:r>
            <a:br>
              <a:rPr lang="en-US" sz="3600" dirty="0" smtClean="0"/>
            </a:br>
            <a:r>
              <a:rPr lang="en-US" sz="3100" dirty="0" smtClean="0"/>
              <a:t>In </a:t>
            </a:r>
            <a:r>
              <a:rPr lang="en-US" sz="3100" dirty="0"/>
              <a:t>this context, Prof. </a:t>
            </a:r>
            <a:r>
              <a:rPr lang="en-US" sz="3100" dirty="0" err="1"/>
              <a:t>Quackenbush</a:t>
            </a:r>
            <a:r>
              <a:rPr lang="en-US" sz="3100" dirty="0"/>
              <a:t> defined precision medicine as the </a:t>
            </a:r>
            <a:r>
              <a:rPr lang="en-US" sz="3100" b="1" dirty="0"/>
              <a:t>use of the specific genomic characteristics of a tumor to help identify the most appropriate drugs for treating it</a:t>
            </a:r>
            <a:r>
              <a:rPr lang="en-US" sz="3100" dirty="0"/>
              <a:t>. </a:t>
            </a:r>
            <a:r>
              <a:rPr lang="en-US" sz="3100" dirty="0" smtClean="0"/>
              <a:t/>
            </a:r>
            <a:br>
              <a:rPr lang="en-US" sz="3100" dirty="0" smtClean="0"/>
            </a:br>
            <a:r>
              <a:rPr lang="en-US" sz="3100" dirty="0"/>
              <a:t/>
            </a:r>
            <a:br>
              <a:rPr lang="en-US" sz="3100" dirty="0"/>
            </a:br>
            <a:r>
              <a:rPr lang="en-US" sz="3100" dirty="0" smtClean="0"/>
              <a:t>Q: How </a:t>
            </a:r>
            <a:r>
              <a:rPr lang="en-US" sz="3100" dirty="0"/>
              <a:t>is this particular study an example of precision medicine?</a:t>
            </a:r>
            <a:br>
              <a:rPr lang="en-US" sz="3100" dirty="0"/>
            </a:br>
            <a:endParaRPr lang="en-US" sz="3100" dirty="0"/>
          </a:p>
        </p:txBody>
      </p:sp>
      <p:sp>
        <p:nvSpPr>
          <p:cNvPr id="3" name="Content Placeholder 2"/>
          <p:cNvSpPr>
            <a:spLocks noGrp="1"/>
          </p:cNvSpPr>
          <p:nvPr>
            <p:ph idx="1"/>
          </p:nvPr>
        </p:nvSpPr>
        <p:spPr/>
        <p:txBody>
          <a:bodyPr/>
          <a:lstStyle/>
          <a:p>
            <a:endParaRPr lang="en-US" dirty="0" smtClean="0"/>
          </a:p>
          <a:p>
            <a:endParaRPr lang="en-US" dirty="0"/>
          </a:p>
        </p:txBody>
      </p:sp>
    </p:spTree>
    <p:extLst>
      <p:ext uri="{BB962C8B-B14F-4D97-AF65-F5344CB8AC3E}">
        <p14:creationId xmlns:p14="http://schemas.microsoft.com/office/powerpoint/2010/main" val="95848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9601200" cy="5181599"/>
          </a:xfrm>
        </p:spPr>
        <p:txBody>
          <a:bodyPr>
            <a:normAutofit fontScale="90000"/>
          </a:bodyPr>
          <a:lstStyle/>
          <a:p>
            <a:r>
              <a:rPr lang="en-US" sz="3600" dirty="0" smtClean="0"/>
              <a:t/>
            </a:r>
            <a:br>
              <a:rPr lang="en-US" sz="3600" dirty="0" smtClean="0"/>
            </a:br>
            <a:r>
              <a:rPr lang="en-US" sz="3100" dirty="0" smtClean="0"/>
              <a:t>In </a:t>
            </a:r>
            <a:r>
              <a:rPr lang="en-US" sz="3100" dirty="0"/>
              <a:t>this context, Prof. </a:t>
            </a:r>
            <a:r>
              <a:rPr lang="en-US" sz="3100" dirty="0" err="1"/>
              <a:t>Quackenbush</a:t>
            </a:r>
            <a:r>
              <a:rPr lang="en-US" sz="3100" dirty="0"/>
              <a:t> defined precision medicine as the </a:t>
            </a:r>
            <a:r>
              <a:rPr lang="en-US" sz="3100" b="1" dirty="0"/>
              <a:t>use of the specific genomic characteristics of a tumor to help identify the most appropriate drugs for treating it</a:t>
            </a:r>
            <a:r>
              <a:rPr lang="en-US" sz="3100" dirty="0"/>
              <a:t>. </a:t>
            </a:r>
            <a:r>
              <a:rPr lang="en-US" sz="3100" dirty="0" smtClean="0"/>
              <a:t/>
            </a:r>
            <a:br>
              <a:rPr lang="en-US" sz="3100" dirty="0" smtClean="0"/>
            </a:br>
            <a:r>
              <a:rPr lang="en-US" sz="3100" dirty="0"/>
              <a:t/>
            </a:r>
            <a:br>
              <a:rPr lang="en-US" sz="3100" dirty="0"/>
            </a:br>
            <a:r>
              <a:rPr lang="en-US" sz="3100" dirty="0" smtClean="0"/>
              <a:t>Q: How </a:t>
            </a:r>
            <a:r>
              <a:rPr lang="en-US" sz="3100" dirty="0"/>
              <a:t>is this particular study an example of precision medicine</a:t>
            </a:r>
            <a:r>
              <a:rPr lang="en-US" sz="3100" dirty="0" smtClean="0"/>
              <a:t>?</a:t>
            </a:r>
            <a:br>
              <a:rPr lang="en-US" sz="3100" dirty="0" smtClean="0"/>
            </a:br>
            <a:r>
              <a:rPr lang="en-US" sz="3100" dirty="0"/>
              <a:t/>
            </a:r>
            <a:br>
              <a:rPr lang="en-US" sz="3100" dirty="0"/>
            </a:br>
            <a:r>
              <a:rPr lang="en-US" sz="3100" dirty="0" smtClean="0">
                <a:solidFill>
                  <a:srgbClr val="FF0000"/>
                </a:solidFill>
              </a:rPr>
              <a:t>A: </a:t>
            </a:r>
            <a:r>
              <a:rPr lang="en-US" sz="3100" dirty="0" err="1">
                <a:solidFill>
                  <a:srgbClr val="FF0000"/>
                </a:solidFill>
              </a:rPr>
              <a:t>Potti</a:t>
            </a:r>
            <a:r>
              <a:rPr lang="en-US" sz="3100" dirty="0">
                <a:solidFill>
                  <a:srgbClr val="FF0000"/>
                </a:solidFill>
              </a:rPr>
              <a:t> et al claim to combine "in vitro drug response data" and "microarray gene expression data" to predict the response of a tumor to "cytotoxic chemotherapeutic drugs" and combinations thereof, in a way "that best matches the characteristics of the individual".</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1371600" y="5821680"/>
            <a:ext cx="9601200" cy="45719"/>
          </a:xfrm>
        </p:spPr>
        <p:txBody>
          <a:bodyPr>
            <a:normAutofit fontScale="25000" lnSpcReduction="20000"/>
          </a:bodyPr>
          <a:lstStyle/>
          <a:p>
            <a:endParaRPr lang="en-US" dirty="0" smtClean="0"/>
          </a:p>
          <a:p>
            <a:endParaRPr lang="en-US" dirty="0"/>
          </a:p>
        </p:txBody>
      </p:sp>
    </p:spTree>
    <p:extLst>
      <p:ext uri="{BB962C8B-B14F-4D97-AF65-F5344CB8AC3E}">
        <p14:creationId xmlns:p14="http://schemas.microsoft.com/office/powerpoint/2010/main" val="206973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Q: </a:t>
            </a:r>
            <a:r>
              <a:rPr lang="en-US" sz="3200" dirty="0"/>
              <a:t>The expression of how many genes are summarized by this figure?</a:t>
            </a:r>
            <a:endParaRPr lang="en-US" sz="3200" dirty="0"/>
          </a:p>
        </p:txBody>
      </p:sp>
      <p:sp>
        <p:nvSpPr>
          <p:cNvPr id="4" name="Content Placeholder 3"/>
          <p:cNvSpPr>
            <a:spLocks noGrp="1"/>
          </p:cNvSpPr>
          <p:nvPr>
            <p:ph idx="1"/>
          </p:nvPr>
        </p:nvSpPr>
        <p:spPr/>
        <p:txBody>
          <a:bodyPr/>
          <a:lstStyle/>
          <a:p>
            <a:endParaRPr lang="en-US" dirty="0"/>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891480"/>
            <a:ext cx="4370688" cy="3541378"/>
          </a:xfrm>
          <a:prstGeom prst="rect">
            <a:avLst/>
          </a:prstGeom>
        </p:spPr>
      </p:pic>
    </p:spTree>
    <p:extLst>
      <p:ext uri="{BB962C8B-B14F-4D97-AF65-F5344CB8AC3E}">
        <p14:creationId xmlns:p14="http://schemas.microsoft.com/office/powerpoint/2010/main" val="1779426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Q: </a:t>
            </a:r>
            <a:r>
              <a:rPr lang="en-US" sz="3600" dirty="0"/>
              <a:t>The expression of how many genes are summarized by this figure</a:t>
            </a:r>
            <a:r>
              <a:rPr lang="en-US" sz="3600" dirty="0" smtClean="0"/>
              <a:t>?</a:t>
            </a:r>
            <a:br>
              <a:rPr lang="en-US" sz="3600" dirty="0" smtClean="0"/>
            </a:br>
            <a:r>
              <a:rPr lang="en-US" sz="3600" dirty="0" smtClean="0">
                <a:solidFill>
                  <a:srgbClr val="FF0000"/>
                </a:solidFill>
              </a:rPr>
              <a:t>A: </a:t>
            </a:r>
            <a:r>
              <a:rPr lang="en-US" sz="3200" dirty="0">
                <a:solidFill>
                  <a:srgbClr val="FF0000"/>
                </a:solidFill>
              </a:rPr>
              <a:t>The caption tells us that "each row represents an individual gene". There appears to be 50 rows in this figure, implying that there are 50 genes summarized by this figure.</a:t>
            </a:r>
            <a:endParaRPr lang="en-US" sz="3600" dirty="0">
              <a:solidFill>
                <a:srgbClr val="FF0000"/>
              </a:solidFill>
            </a:endParaRPr>
          </a:p>
        </p:txBody>
      </p:sp>
      <p:sp>
        <p:nvSpPr>
          <p:cNvPr id="4" name="Content Placeholder 3"/>
          <p:cNvSpPr>
            <a:spLocks noGrp="1"/>
          </p:cNvSpPr>
          <p:nvPr>
            <p:ph idx="1"/>
          </p:nvPr>
        </p:nvSpPr>
        <p:spPr/>
        <p:txBody>
          <a:bodyPr/>
          <a:lstStyle/>
          <a:p>
            <a:endParaRPr lang="en-US"/>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916194"/>
            <a:ext cx="4370688" cy="3541378"/>
          </a:xfrm>
          <a:prstGeom prst="rect">
            <a:avLst/>
          </a:prstGeom>
        </p:spPr>
      </p:pic>
    </p:spTree>
    <p:extLst>
      <p:ext uri="{BB962C8B-B14F-4D97-AF65-F5344CB8AC3E}">
        <p14:creationId xmlns:p14="http://schemas.microsoft.com/office/powerpoint/2010/main" val="114972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Q: </a:t>
            </a:r>
            <a:r>
              <a:rPr lang="en-US" sz="3600" dirty="0"/>
              <a:t>How many total cell lines are represented in this figure</a:t>
            </a:r>
            <a:r>
              <a:rPr lang="en-US" sz="3600" dirty="0" smtClean="0"/>
              <a:t>? </a:t>
            </a:r>
            <a:r>
              <a:rPr lang="en-US" sz="3600" dirty="0"/>
              <a:t>How many of these cell lines are resistant to docetaxel (i.e., are not killed off by docetaxel)? How many of these cells lines are sensitive to docetaxel (i.e., are killed by docetaxel)?</a:t>
            </a:r>
            <a:endParaRPr lang="en-US" sz="3600" dirty="0"/>
          </a:p>
        </p:txBody>
      </p:sp>
      <p:sp>
        <p:nvSpPr>
          <p:cNvPr id="5" name="Content Placeholder 4"/>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2990335"/>
            <a:ext cx="4370688" cy="3541378"/>
          </a:xfrm>
          <a:prstGeom prst="rect">
            <a:avLst/>
          </a:prstGeom>
        </p:spPr>
      </p:pic>
    </p:spTree>
    <p:extLst>
      <p:ext uri="{BB962C8B-B14F-4D97-AF65-F5344CB8AC3E}">
        <p14:creationId xmlns:p14="http://schemas.microsoft.com/office/powerpoint/2010/main" val="104503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Q: </a:t>
            </a:r>
            <a:r>
              <a:rPr lang="en-US" sz="2800" dirty="0"/>
              <a:t>How many total cell lines are represented in this figure</a:t>
            </a:r>
            <a:r>
              <a:rPr lang="en-US" sz="2800" dirty="0" smtClean="0"/>
              <a:t>? </a:t>
            </a:r>
            <a:r>
              <a:rPr lang="en-US" sz="2800" dirty="0"/>
              <a:t>How many of these cell lines are resistant to docetaxel (i.e., are not killed off by docetaxel)? How many of these cells lines are sensitive to docetaxel (i.e., are killed by docetaxel</a:t>
            </a:r>
            <a:r>
              <a:rPr lang="en-US" sz="2800" dirty="0" smtClean="0"/>
              <a:t>)?</a:t>
            </a:r>
            <a:br>
              <a:rPr lang="en-US" sz="2800" dirty="0" smtClean="0"/>
            </a:br>
            <a:r>
              <a:rPr lang="en-US" sz="2800" dirty="0" smtClean="0">
                <a:solidFill>
                  <a:srgbClr val="FF0000"/>
                </a:solidFill>
              </a:rPr>
              <a:t>A: </a:t>
            </a:r>
            <a:r>
              <a:rPr lang="en-US" sz="2800" dirty="0">
                <a:solidFill>
                  <a:srgbClr val="FF0000"/>
                </a:solidFill>
              </a:rPr>
              <a:t>There are 14 cell lines in this figure, where cell lines 1 through 7 are resistant and lines 8 through 14 are sensitive.</a:t>
            </a:r>
            <a:endParaRPr lang="en-US" sz="2800" dirty="0">
              <a:solidFill>
                <a:srgbClr val="FF0000"/>
              </a:solidFill>
            </a:endParaRPr>
          </a:p>
        </p:txBody>
      </p:sp>
      <p:sp>
        <p:nvSpPr>
          <p:cNvPr id="5" name="Content Placeholder 4"/>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56" y="3126259"/>
            <a:ext cx="4370688" cy="3541378"/>
          </a:xfrm>
          <a:prstGeom prst="rect">
            <a:avLst/>
          </a:prstGeom>
        </p:spPr>
      </p:pic>
    </p:spTree>
    <p:extLst>
      <p:ext uri="{BB962C8B-B14F-4D97-AF65-F5344CB8AC3E}">
        <p14:creationId xmlns:p14="http://schemas.microsoft.com/office/powerpoint/2010/main" val="10468711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264</TotalTime>
  <Words>972</Words>
  <Application>Microsoft Macintosh PowerPoint</Application>
  <PresentationFormat>Widescreen</PresentationFormat>
  <Paragraphs>42</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Franklin Gothic Book</vt:lpstr>
      <vt:lpstr>Arial</vt:lpstr>
      <vt:lpstr>Crop</vt:lpstr>
      <vt:lpstr>Module 03 Case studies</vt:lpstr>
      <vt:lpstr>PowerPoint Presentation</vt:lpstr>
      <vt:lpstr>PowerPoint Presentation</vt:lpstr>
      <vt:lpstr> In this context, Prof. Quackenbush defined precision medicine as the use of the specific genomic characteristics of a tumor to help identify the most appropriate drugs for treating it.   Q: How is this particular study an example of precision medicine? </vt:lpstr>
      <vt:lpstr> In this context, Prof. Quackenbush defined precision medicine as the use of the specific genomic characteristics of a tumor to help identify the most appropriate drugs for treating it.   Q: How is this particular study an example of precision medicine?  A: Potti et al claim to combine "in vitro drug response data" and "microarray gene expression data" to predict the response of a tumor to "cytotoxic chemotherapeutic drugs" and combinations thereof, in a way "that best matches the characteristics of the individual". </vt:lpstr>
      <vt:lpstr>Q: The expression of how many genes are summarized by this figure?</vt:lpstr>
      <vt:lpstr>Q: The expression of how many genes are summarized by this figure? A: The caption tells us that "each row represents an individual gene". There appears to be 50 rows in this figure, implying that there are 50 genes summarized by this figure.</vt:lpstr>
      <vt:lpstr>Q: How many total cell lines are represented in this figure? How many of these cell lines are resistant to docetaxel (i.e., are not killed off by docetaxel)? How many of these cells lines are sensitive to docetaxel (i.e., are killed by docetaxel)?</vt:lpstr>
      <vt:lpstr>Q: How many total cell lines are represented in this figure? How many of these cell lines are resistant to docetaxel (i.e., are not killed off by docetaxel)? How many of these cells lines are sensitive to docetaxel (i.e., are killed by docetaxel)? A: There are 14 cell lines in this figure, where cell lines 1 through 7 are resistant and lines 8 through 14 are sensitive.</vt:lpstr>
      <vt:lpstr>Q: Complete the following sentence: Looking at genes 1 through 19, the figure implies that expression of these genes is high/low in the resistant cell lines and high/low in the sensitive cell lines.</vt:lpstr>
      <vt:lpstr>Q: Complete the following sentence: Looking at genes 1 through 19, the figure implies that expression of these genes is high/low in the resistant cell lines and high/low in the sensitive cell lines.</vt:lpstr>
      <vt:lpstr>Q: Complete the following sentence: Looking at genes 20 through 50, the figure implies that expression of these genes is high/low in the resistant cell lines and high/low in the sensitive cell lines.</vt:lpstr>
      <vt:lpstr>Q: Complete the following sentence: Looking at genes 20 through 50, the figure implies that expression of these genes is high/low in the resistant cell lines and high/low in the sensitive cell lines.</vt:lpstr>
      <vt:lpstr>Q: Gene 5 appears to be highly expressed in sensitive cell lines, but has relatively low expression in resistant cell lines. Thus if a cell line was treated with docetaxel and we later found that there was low expression of Gene 5, would this suggest that this cell line is sensitive or resistant?  If a person was found to have Gene 5, would docetaxel be a good chemotherapeutic option?</vt:lpstr>
      <vt:lpstr>Q: Gene 5 appears to be highly expressed in sensitive cell lines, but has relatively low expression in resistant cell lines. Thus if a cell line was treated with docetaxel and we later found that there was low expression of Gene 5, would this suggest that this cell line is sensitive or resistant?  If a person was found to have Gene 5, would docetaxel be a good chemotherapeutic option?  A. No because the gene is indicative of a cell line that is resistant to the drug</vt:lpstr>
      <vt:lpstr>PowerPoint Presentation</vt:lpstr>
      <vt:lpstr>Forensic Bioinformatics Concerns of Coombes et al (2007) in trying to reproduce Potti et al (2007) results.</vt:lpstr>
      <vt:lpstr>Baggerly and Coombes 2007 Microarrays: retracing steps. Nature Medicine 13(11):1276-7</vt:lpstr>
      <vt:lpstr>Q: Baggerly and Coombes summarize the conclusions of their forensic bioinformatic investigation in the above paragraph, by making suggestions about how to create “a complete, auditable trail of data handling and statistical analysis”. What are the specific recommendations that they make? How might you include these recommendations in your own work?  </vt:lpstr>
      <vt:lpstr>Q: Baggerly and Coombes summarize the conclusions of their forensic bioinformatic investigation in the above paragraph, by making suggestions about how to create “a complete, auditable trail of data handling and statistical analysis”. What are the specific recommendations that they make? How might you include these recommendations in your own work?  A: The authors suggest the combination of source code and documentation to allow a reader to follow the analyses performed. The authors use Sweave, a method that allows analysts to combine R source code and documentation in the same file. In this way, the code from the analysis is run, figures and tables are generated directly, and a reader is able to see exactly how the figures and tables were generated. There are other tools that allow for combination of source code and documentation, e.g., GitHub, Rmarkdown and Jupyter notebooks.  </vt:lpstr>
      <vt:lpstr>Ioannidis</vt:lpstr>
      <vt:lpstr>PowerPoint Presentation</vt:lpstr>
      <vt:lpstr>PowerPoint Presentation</vt:lpstr>
      <vt:lpstr>Page 150, right column (bottom)  In the overall effort to reproduce the results of the 18 specified tables and figures (Table 3 and Fig. 1), the selected analyses could be said to be ‘reproduced in principle’ (that is, the differences in results obtained by our teams of analysts and those reported in the original paper were felt to be minor) in only two cases; in another six cases, the analyses were reproduced with some discrepancies, and moreover, in one of these six, only partial reproduction of some of the data and panels was possible. Finally, in ten articles, the selected analyses could not be reproduced.  </vt:lpstr>
      <vt:lpstr>Page 150, right column (bottom)  In the overall effort to reproduce the results of the 18 specified tables and figures (Table 3 and Fig. 1), the selected analyses could be said to be ‘reproduced in principle’ (that is, the differences in results obtained by our teams of analysts and those reported in the original paper were felt to be minor) in only two cases; in another six cases, the analyses were reproduced with some discrepancies, and moreover, in one of these six, only partial reproduction of some of the data and panels was possible. Finally, in ten articles, the selected analyses could not be reproduced.  Q: Does the authors’ inability to reproduce the results of the 18 selected studies mean that the results in these 18 studies are wrong?   </vt:lpstr>
      <vt:lpstr>Page 150, right column (bottom)  In the overall effort to reproduce the results of the 18 specified tables and figures (Table 3 and Fig. 1), the selected analyses could be said to be ‘reproduced in principle’ (that is, the differences in results obtained by our teams of analysts and those reported in the original paper were felt to be minor) in only two cases; in another six cases, the analyses were reproduced with some discrepancies, and moreover, in one of these six, only partial reproduction of some of the data and panels was possible. Finally, in ten articles, the selected analyses could not be reproduced.  Q: Does the authors’ inability to reproduce the results of the 18 selected studies mean that the results in these 18 studies are wrong?   A: No; “confirming or disproving these published analyses and evaluating their correctness was not our intention” (pg 151). The authors were ONLY looking at the repeatability of the results. Checking for scientific correctness would involve a more thorough investigation into the scientific reasoning behind the experiments + how the data were generated + whether the analyses chosen were appropriate.  </vt:lpstr>
      <vt:lpstr>Q: In reviewing Table 3, “Summary of efforts at reproducing the published results”, what is a best practice that you will now implement in your research, after reading about the difficulties of the Ioannidis team?  </vt:lpstr>
      <vt:lpstr>Checking Annotations</vt:lpstr>
      <vt:lpstr>PowerPoint Presentation</vt:lpstr>
      <vt:lpstr>Journals and Reproducible Research</vt:lpstr>
      <vt:lpstr>Journals support reproducibility Principles and guidelines for supporting preclinical research</vt:lpstr>
      <vt:lpstr>NIH Guidance on Reproducible Research</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03 Case studies</dc:title>
  <dc:creator>Mattie, Heather</dc:creator>
  <cp:lastModifiedBy>Mattie, Heather</cp:lastModifiedBy>
  <cp:revision>17</cp:revision>
  <dcterms:created xsi:type="dcterms:W3CDTF">2017-09-03T16:45:12Z</dcterms:created>
  <dcterms:modified xsi:type="dcterms:W3CDTF">2017-09-03T21:10:08Z</dcterms:modified>
</cp:coreProperties>
</file>